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14"/>
  </p:notesMasterIdLst>
  <p:sldIdLst>
    <p:sldId id="479" r:id="rId4"/>
    <p:sldId id="482" r:id="rId5"/>
    <p:sldId id="484" r:id="rId6"/>
    <p:sldId id="485" r:id="rId7"/>
    <p:sldId id="486" r:id="rId8"/>
    <p:sldId id="487" r:id="rId9"/>
    <p:sldId id="488" r:id="rId10"/>
    <p:sldId id="489" r:id="rId11"/>
    <p:sldId id="490" r:id="rId12"/>
    <p:sldId id="491" r:id="rId1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256"/>
    <a:srgbClr val="02A4D3"/>
    <a:srgbClr val="F057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9897796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70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199373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291500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2043137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233179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366316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3001250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2219848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1214878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a:t>
            </a:r>
            <a:endParaRPr lang="en-GB" dirty="0"/>
          </a:p>
        </p:txBody>
      </p:sp>
    </p:spTree>
    <p:extLst>
      <p:ext uri="{BB962C8B-B14F-4D97-AF65-F5344CB8AC3E}">
        <p14:creationId xmlns:p14="http://schemas.microsoft.com/office/powerpoint/2010/main" val="55298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0" name="Titeltekst"/>
          <p:cNvSpPr txBox="1">
            <a:spLocks noGrp="1"/>
          </p:cNvSpPr>
          <p:nvPr>
            <p:ph type="title"/>
          </p:nvPr>
        </p:nvSpPr>
        <p:spPr>
          <a:prstGeom prst="rect">
            <a:avLst/>
          </a:prstGeom>
        </p:spPr>
        <p:txBody>
          <a:bodyPr/>
          <a:lstStyle/>
          <a:p>
            <a:r>
              <a:t>Titeltekst</a:t>
            </a:r>
          </a:p>
        </p:txBody>
      </p:sp>
      <p:sp>
        <p:nvSpPr>
          <p:cNvPr id="21"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29" name="Titelteks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Titeltekst</a:t>
            </a:r>
          </a:p>
        </p:txBody>
      </p:sp>
      <p:sp>
        <p:nvSpPr>
          <p:cNvPr id="30" name="Hoofdtekst - niveau één…"/>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houd van twee">
    <p:spTree>
      <p:nvGrpSpPr>
        <p:cNvPr id="1" name=""/>
        <p:cNvGrpSpPr/>
        <p:nvPr/>
      </p:nvGrpSpPr>
      <p:grpSpPr>
        <a:xfrm>
          <a:off x="0" y="0"/>
          <a:ext cx="0" cy="0"/>
          <a:chOff x="0" y="0"/>
          <a:chExt cx="0" cy="0"/>
        </a:xfrm>
      </p:grpSpPr>
      <p:sp>
        <p:nvSpPr>
          <p:cNvPr id="38" name="Titeltekst"/>
          <p:cNvSpPr txBox="1">
            <a:spLocks noGrp="1"/>
          </p:cNvSpPr>
          <p:nvPr>
            <p:ph type="title"/>
          </p:nvPr>
        </p:nvSpPr>
        <p:spPr>
          <a:prstGeom prst="rect">
            <a:avLst/>
          </a:prstGeom>
        </p:spPr>
        <p:txBody>
          <a:bodyPr/>
          <a:lstStyle/>
          <a:p>
            <a:r>
              <a:t>Titeltekst</a:t>
            </a:r>
          </a:p>
        </p:txBody>
      </p:sp>
      <p:sp>
        <p:nvSpPr>
          <p:cNvPr id="39" name="Hoofdtekst - niveau één…"/>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0"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47" name="Titeltekst"/>
          <p:cNvSpPr txBox="1">
            <a:spLocks noGrp="1"/>
          </p:cNvSpPr>
          <p:nvPr>
            <p:ph type="title"/>
          </p:nvPr>
        </p:nvSpPr>
        <p:spPr>
          <a:prstGeom prst="rect">
            <a:avLst/>
          </a:prstGeom>
        </p:spPr>
        <p:txBody>
          <a:bodyPr/>
          <a:lstStyle/>
          <a:p>
            <a:r>
              <a:t>Titeltekst</a:t>
            </a:r>
          </a:p>
        </p:txBody>
      </p:sp>
      <p:sp>
        <p:nvSpPr>
          <p:cNvPr id="48" name="Hoofdtekst - niveau één…"/>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9" name="Tijdelijke aanduiding voor tekst 4"/>
          <p:cNvSpPr>
            <a:spLocks noGrp="1"/>
          </p:cNvSpPr>
          <p:nvPr>
            <p:ph type="body" sz="quarter" idx="13"/>
          </p:nvPr>
        </p:nvSpPr>
        <p:spPr>
          <a:xfrm>
            <a:off x="4645025" y="1535112"/>
            <a:ext cx="4041775" cy="639764"/>
          </a:xfrm>
          <a:prstGeom prst="rect">
            <a:avLst/>
          </a:prstGeom>
        </p:spPr>
        <p:txBody>
          <a:bodyPr anchor="b"/>
          <a:lstStyle/>
          <a:p>
            <a:endParaRPr/>
          </a:p>
        </p:txBody>
      </p:sp>
      <p:sp>
        <p:nvSpPr>
          <p:cNvPr id="50"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7" name="Titeltekst"/>
          <p:cNvSpPr txBox="1">
            <a:spLocks noGrp="1"/>
          </p:cNvSpPr>
          <p:nvPr>
            <p:ph type="title"/>
          </p:nvPr>
        </p:nvSpPr>
        <p:spPr>
          <a:prstGeom prst="rect">
            <a:avLst/>
          </a:prstGeom>
        </p:spPr>
        <p:txBody>
          <a:bodyPr/>
          <a:lstStyle/>
          <a:p>
            <a:r>
              <a:t>Titeltekst</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72" name="Titeltekst"/>
          <p:cNvSpPr txBox="1">
            <a:spLocks noGrp="1"/>
          </p:cNvSpPr>
          <p:nvPr>
            <p:ph type="title"/>
          </p:nvPr>
        </p:nvSpPr>
        <p:spPr>
          <a:xfrm>
            <a:off x="457200" y="273050"/>
            <a:ext cx="3008315" cy="1162050"/>
          </a:xfrm>
          <a:prstGeom prst="rect">
            <a:avLst/>
          </a:prstGeom>
        </p:spPr>
        <p:txBody>
          <a:bodyPr anchor="b"/>
          <a:lstStyle>
            <a:lvl1pPr algn="l">
              <a:defRPr sz="2000" b="1"/>
            </a:lvl1pPr>
          </a:lstStyle>
          <a:p>
            <a:r>
              <a:t>Titeltekst</a:t>
            </a:r>
          </a:p>
        </p:txBody>
      </p:sp>
      <p:sp>
        <p:nvSpPr>
          <p:cNvPr id="73" name="Hoofdtekst - niveau één…"/>
          <p:cNvSpPr txBox="1">
            <a:spLocks noGrp="1"/>
          </p:cNvSpPr>
          <p:nvPr>
            <p:ph type="body" idx="1"/>
          </p:nvPr>
        </p:nvSpPr>
        <p:spPr>
          <a:xfrm>
            <a:off x="3575050" y="273050"/>
            <a:ext cx="5111750" cy="5853113"/>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ijdelijke aanduiding voor tekst 3"/>
          <p:cNvSpPr>
            <a:spLocks noGrp="1"/>
          </p:cNvSpPr>
          <p:nvPr>
            <p:ph type="body" sz="half" idx="13"/>
          </p:nvPr>
        </p:nvSpPr>
        <p:spPr>
          <a:xfrm>
            <a:off x="457198" y="1435100"/>
            <a:ext cx="3008317" cy="4691063"/>
          </a:xfrm>
          <a:prstGeom prst="rect">
            <a:avLst/>
          </a:prstGeom>
        </p:spPr>
        <p:txBody>
          <a:bodyPr/>
          <a:lstStyle/>
          <a:p>
            <a:endParaRPr/>
          </a:p>
        </p:txBody>
      </p:sp>
      <p:sp>
        <p:nvSpPr>
          <p:cNvPr id="75"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82" name="Titeltekst"/>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Titeltekst</a:t>
            </a:r>
          </a:p>
        </p:txBody>
      </p:sp>
      <p:sp>
        <p:nvSpPr>
          <p:cNvPr id="83" name="Tijdelijke aanduiding voor afbeelding 2"/>
          <p:cNvSpPr>
            <a:spLocks noGrp="1"/>
          </p:cNvSpPr>
          <p:nvPr>
            <p:ph type="pic" sz="half" idx="13"/>
          </p:nvPr>
        </p:nvSpPr>
        <p:spPr>
          <a:xfrm>
            <a:off x="1792288" y="612775"/>
            <a:ext cx="5486402" cy="4114800"/>
          </a:xfrm>
          <a:prstGeom prst="rect">
            <a:avLst/>
          </a:prstGeom>
        </p:spPr>
        <p:txBody>
          <a:bodyPr lIns="91439" tIns="45719" rIns="91439" bIns="45719">
            <a:noAutofit/>
          </a:bodyPr>
          <a:lstStyle/>
          <a:p>
            <a:endParaRPr dirty="0"/>
          </a:p>
        </p:txBody>
      </p:sp>
      <p:sp>
        <p:nvSpPr>
          <p:cNvPr id="84" name="Hoofdtekst - niveau één…"/>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5"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92" name="Titeltekst"/>
          <p:cNvSpPr txBox="1">
            <a:spLocks noGrp="1"/>
          </p:cNvSpPr>
          <p:nvPr>
            <p:ph type="title"/>
          </p:nvPr>
        </p:nvSpPr>
        <p:spPr>
          <a:prstGeom prst="rect">
            <a:avLst/>
          </a:prstGeom>
        </p:spPr>
        <p:txBody>
          <a:bodyPr/>
          <a:lstStyle/>
          <a:p>
            <a:r>
              <a:t>Titeltekst</a:t>
            </a:r>
          </a:p>
        </p:txBody>
      </p:sp>
      <p:sp>
        <p:nvSpPr>
          <p:cNvPr id="93"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4"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101" name="Titeltekst"/>
          <p:cNvSpPr txBox="1">
            <a:spLocks noGrp="1"/>
          </p:cNvSpPr>
          <p:nvPr>
            <p:ph type="title"/>
          </p:nvPr>
        </p:nvSpPr>
        <p:spPr>
          <a:xfrm>
            <a:off x="6629400" y="274638"/>
            <a:ext cx="2057400" cy="5851527"/>
          </a:xfrm>
          <a:prstGeom prst="rect">
            <a:avLst/>
          </a:prstGeom>
        </p:spPr>
        <p:txBody>
          <a:bodyPr/>
          <a:lstStyle/>
          <a:p>
            <a:r>
              <a:t>Titeltekst</a:t>
            </a:r>
          </a:p>
        </p:txBody>
      </p:sp>
      <p:sp>
        <p:nvSpPr>
          <p:cNvPr id="102" name="Hoofdtekst - niveau één…"/>
          <p:cNvSpPr txBox="1">
            <a:spLocks noGrp="1"/>
          </p:cNvSpPr>
          <p:nvPr>
            <p:ph type="body" idx="1"/>
          </p:nvPr>
        </p:nvSpPr>
        <p:spPr>
          <a:xfrm>
            <a:off x="457200" y="274638"/>
            <a:ext cx="6019800" cy="5851527"/>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3" name="Dianummer"/>
          <p:cNvSpPr txBox="1">
            <a:spLocks noGrp="1"/>
          </p:cNvSpPr>
          <p:nvPr>
            <p:ph type="sldNum" sz="quarter" idx="2"/>
          </p:nvPr>
        </p:nvSpPr>
        <p:spPr>
          <a:prstGeom prst="rect">
            <a:avLst/>
          </a:prstGeom>
        </p:spPr>
        <p:txBody>
          <a:bodyPr/>
          <a:lstStyle/>
          <a:p>
            <a:fld id="{86CB4B4D-7CA3-9044-876B-883B54F8677D}" type="slidenum">
              <a:t>‹nr.›</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Titeltekst</a:t>
            </a:r>
          </a:p>
        </p:txBody>
      </p:sp>
      <p:sp>
        <p:nvSpPr>
          <p:cNvPr id="3" name="Hoofdtekst - niveau één…"/>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8422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‹nr.›</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water, natuur, buitenshuis, hemel&#10;&#10;Automatisch gegenereerde beschrijving">
            <a:extLst>
              <a:ext uri="{FF2B5EF4-FFF2-40B4-BE49-F238E27FC236}">
                <a16:creationId xmlns:a16="http://schemas.microsoft.com/office/drawing/2014/main" id="{9EAD9622-BE75-5BAB-24B4-915A4514E7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67" r="12142"/>
          <a:stretch/>
        </p:blipFill>
        <p:spPr>
          <a:xfrm>
            <a:off x="5785164" y="0"/>
            <a:ext cx="3358835" cy="6858000"/>
          </a:xfrm>
          <a:prstGeom prst="rect">
            <a:avLst/>
          </a:prstGeom>
        </p:spPr>
      </p:pic>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143634" y="1595024"/>
            <a:ext cx="5574852" cy="526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buFont typeface="+mj-lt"/>
              <a:buAutoNum type="arabicPeriod"/>
            </a:pPr>
            <a:r>
              <a:rPr lang="nl-NL" sz="24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We leven in een spannende en onvoorspelbare tijd. Wereldwijd maar ook in Nederland. </a:t>
            </a:r>
            <a:r>
              <a:rPr lang="nl-NL" sz="24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O</a:t>
            </a:r>
            <a:r>
              <a:rPr lang="nl-NL" sz="24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ok binnen onze kerk en parochies </a:t>
            </a:r>
            <a:endParaRPr lang="nl-NL" sz="24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a:pPr>
            <a:endParaRPr lang="nl-NL" sz="24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a:pPr>
            <a:r>
              <a:rPr lang="nl-NL" sz="24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Juist nu hebben we er voor gekozen om samen een weg te zoeken om als parochie weer een gemeenschap van hoop, van licht en van vernieuwing van ons geloof te worden</a:t>
            </a:r>
          </a:p>
          <a:p>
            <a:endParaRPr lang="nl-NL" sz="2400" kern="100" dirty="0">
              <a:effectLst/>
              <a:latin typeface="Verdana" panose="020B0604030504040204" pitchFamily="34" charset="0"/>
              <a:ea typeface="Verdana" panose="020B0604030504040204" pitchFamily="34" charset="0"/>
              <a:cs typeface="Times New Roman" panose="02020603050405020304" pitchFamily="18" charset="0"/>
            </a:endParaRPr>
          </a:p>
          <a:p>
            <a:br>
              <a:rPr lang="nl-NL" sz="24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rPr>
            </a:br>
            <a:endParaRPr lang="nl-NL" sz="24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Samen onderweg</a:t>
            </a:r>
            <a:endParaRPr sz="2800" dirty="0">
              <a:solidFill>
                <a:schemeClr val="bg1"/>
              </a:solidFill>
            </a:endParaRPr>
          </a:p>
        </p:txBody>
      </p:sp>
    </p:spTree>
    <p:extLst>
      <p:ext uri="{BB962C8B-B14F-4D97-AF65-F5344CB8AC3E}">
        <p14:creationId xmlns:p14="http://schemas.microsoft.com/office/powerpoint/2010/main" val="37971774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6000" r="-6000"/>
          </a:stretch>
        </a:blipFill>
        <a:effectLst/>
      </p:bgPr>
    </p:bg>
    <p:spTree>
      <p:nvGrpSpPr>
        <p:cNvPr id="1" name=""/>
        <p:cNvGrpSpPr/>
        <p:nvPr/>
      </p:nvGrpSpPr>
      <p:grpSpPr>
        <a:xfrm>
          <a:off x="0" y="0"/>
          <a:ext cx="0" cy="0"/>
          <a:chOff x="0" y="0"/>
          <a:chExt cx="0" cy="0"/>
        </a:xfrm>
      </p:grpSpPr>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435005" y="1016399"/>
            <a:ext cx="8498683" cy="5693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buFont typeface="Arial" panose="020B0604020202020204" pitchFamily="34" charset="0"/>
              <a:buChar char="•"/>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Samen boek </a:t>
            </a: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Divine</a:t>
            </a: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a:t>
            </a: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Renovation</a:t>
            </a: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lezen</a:t>
            </a:r>
          </a:p>
          <a:p>
            <a:pPr marL="514350" lvl="0" indent="-514350">
              <a:buFont typeface="Arial" panose="020B0604020202020204" pitchFamily="34" charset="0"/>
              <a:buChar char="•"/>
            </a:pPr>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Congres missionaire parochie (6 april 2023) bezoeken</a:t>
            </a:r>
          </a:p>
          <a:p>
            <a:pPr marL="514350" lvl="0" indent="-514350">
              <a:buFont typeface="Arial" panose="020B0604020202020204" pitchFamily="34" charset="0"/>
              <a:buChar char="•"/>
            </a:pPr>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Alpha</a:t>
            </a: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cursus starten</a:t>
            </a:r>
          </a:p>
          <a:p>
            <a:pPr marL="514350" lvl="0" indent="-514350">
              <a:buFont typeface="Arial" panose="020B0604020202020204" pitchFamily="34" charset="0"/>
              <a:buChar char="•"/>
            </a:pPr>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Samen bidden</a:t>
            </a:r>
          </a:p>
          <a:p>
            <a:pPr marL="514350" lvl="0" indent="-514350">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a:t>
            </a:r>
          </a:p>
          <a:p>
            <a:pPr marL="514350" lvl="0" indent="-514350">
              <a:buFont typeface="Arial" panose="020B0604020202020204" pitchFamily="34" charset="0"/>
              <a:buChar char="•"/>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 </a:t>
            </a:r>
          </a:p>
          <a:p>
            <a:pPr marL="514350" lvl="0" indent="-514350">
              <a:buFont typeface="Arial" panose="020B0604020202020204" pitchFamily="34" charset="0"/>
              <a:buChar char="•"/>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a:t>
            </a:r>
          </a:p>
          <a:p>
            <a:pPr marL="514350" lvl="0" indent="-514350">
              <a:buFont typeface="Arial" panose="020B0604020202020204" pitchFamily="34" charset="0"/>
              <a:buChar char="•"/>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 </a:t>
            </a: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Wat zijn onze eerste stappen</a:t>
            </a:r>
            <a:endParaRPr sz="2800" dirty="0">
              <a:solidFill>
                <a:schemeClr val="bg1"/>
              </a:solidFill>
            </a:endParaRPr>
          </a:p>
        </p:txBody>
      </p:sp>
    </p:spTree>
    <p:extLst>
      <p:ext uri="{BB962C8B-B14F-4D97-AF65-F5344CB8AC3E}">
        <p14:creationId xmlns:p14="http://schemas.microsoft.com/office/powerpoint/2010/main" val="37128882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3000" b="-43000"/>
          </a:stretch>
        </a:blipFill>
        <a:effectLst/>
      </p:bgPr>
    </p:bg>
    <p:spTree>
      <p:nvGrpSpPr>
        <p:cNvPr id="1" name=""/>
        <p:cNvGrpSpPr/>
        <p:nvPr/>
      </p:nvGrpSpPr>
      <p:grpSpPr>
        <a:xfrm>
          <a:off x="0" y="0"/>
          <a:ext cx="0" cy="0"/>
          <a:chOff x="0" y="0"/>
          <a:chExt cx="0" cy="0"/>
        </a:xfrm>
      </p:grpSpPr>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85193" y="955041"/>
            <a:ext cx="7894622"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buFont typeface="+mj-lt"/>
              <a:buAutoNum type="arabicPeriod" startAt="3"/>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Hoe sterk en hoe mooi kan een parochie weer worden als we samen</a:t>
            </a:r>
          </a:p>
          <a:p>
            <a:pPr lvl="0"/>
            <a:endParaRPr lang="nl-NL" sz="20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r>
              <a:rPr lang="nl-NL" sz="2800" b="1" kern="100" dirty="0">
                <a:effectLst/>
                <a:latin typeface="Verdana" panose="020B0604030504040204" pitchFamily="34" charset="0"/>
                <a:ea typeface="Verdana" panose="020B0604030504040204" pitchFamily="34" charset="0"/>
                <a:cs typeface="Times New Roman" panose="02020603050405020304" pitchFamily="18" charset="0"/>
              </a:rPr>
              <a:t> </a:t>
            </a:r>
            <a:endParaRPr lang="nl-NL" sz="2800" kern="100" dirty="0">
              <a:effectLst/>
              <a:latin typeface="Verdana" panose="020B0604030504040204" pitchFamily="34" charset="0"/>
              <a:ea typeface="Verdana" panose="020B0604030504040204" pitchFamily="34" charset="0"/>
              <a:cs typeface="Times New Roman" panose="02020603050405020304" pitchFamily="18" charset="0"/>
            </a:endParaRPr>
          </a:p>
          <a:p>
            <a:br>
              <a:rPr lang="nl-NL" sz="28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rPr>
            </a:br>
            <a:endParaRPr lang="nl-NL" sz="28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Samen onderweg</a:t>
            </a:r>
            <a:endParaRPr sz="2800" dirty="0">
              <a:solidFill>
                <a:schemeClr val="bg1"/>
              </a:solidFill>
            </a:endParaRPr>
          </a:p>
        </p:txBody>
      </p:sp>
      <p:sp>
        <p:nvSpPr>
          <p:cNvPr id="2" name="Tekstvak 1">
            <a:extLst>
              <a:ext uri="{FF2B5EF4-FFF2-40B4-BE49-F238E27FC236}">
                <a16:creationId xmlns:a16="http://schemas.microsoft.com/office/drawing/2014/main" id="{E198699A-BDC8-F04C-EC1F-0730CBA32276}"/>
              </a:ext>
            </a:extLst>
          </p:cNvPr>
          <p:cNvSpPr txBox="1"/>
          <p:nvPr/>
        </p:nvSpPr>
        <p:spPr>
          <a:xfrm>
            <a:off x="451946" y="1933903"/>
            <a:ext cx="8606862" cy="4678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lvl="0" indent="-457200">
              <a:buFont typeface="Arial" panose="020B0604020202020204" pitchFamily="34" charset="0"/>
              <a:buChar char="•"/>
            </a:pP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Mysterium</a:t>
            </a: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a:t>
            </a:r>
          </a:p>
          <a:p>
            <a:pPr lvl="0"/>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 Jezus aanbidden</a:t>
            </a:r>
          </a:p>
          <a:p>
            <a:pPr lvl="0"/>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457200" lvl="0" indent="-457200">
              <a:buFont typeface="Arial" panose="020B0604020202020204" pitchFamily="34" charset="0"/>
              <a:buChar char="•"/>
            </a:pP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Communio</a:t>
            </a: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a:t>
            </a:r>
          </a:p>
          <a:p>
            <a:pPr lvl="1"/>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 een warm en veilig thuis worden</a:t>
            </a:r>
          </a:p>
          <a:p>
            <a:pPr lvl="1"/>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457200" lvl="0" indent="-457200">
              <a:buFont typeface="Arial" panose="020B0604020202020204" pitchFamily="34" charset="0"/>
              <a:buChar char="•"/>
            </a:pP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Missio</a:t>
            </a: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a:t>
            </a:r>
          </a:p>
          <a:p>
            <a:pPr lvl="0"/>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 Er samen op uit gaan om mensen 	  </a:t>
            </a:r>
          </a:p>
          <a:p>
            <a:pPr lvl="0"/>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om ons heen uit te nodigen mee op </a:t>
            </a:r>
          </a:p>
          <a:p>
            <a:pPr lvl="0"/>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reis te gaan</a:t>
            </a:r>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16099362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hemel, gloeilamp, lamp, persoon&#10;&#10;Automatisch gegenereerde beschrijving">
            <a:extLst>
              <a:ext uri="{FF2B5EF4-FFF2-40B4-BE49-F238E27FC236}">
                <a16:creationId xmlns:a16="http://schemas.microsoft.com/office/drawing/2014/main" id="{B6513925-B70D-7B8E-1D0A-F6976C64C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498" y="63374"/>
            <a:ext cx="4572000" cy="6858000"/>
          </a:xfrm>
          <a:prstGeom prst="rect">
            <a:avLst/>
          </a:prstGeom>
        </p:spPr>
      </p:pic>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210312" y="1079519"/>
            <a:ext cx="6425879" cy="69865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We nodigen jullie uit om als team (vanuit je eigen parochie) op de tafel-</a:t>
            </a:r>
            <a:r>
              <a:rPr lang="nl-NL" sz="2800" kern="100" dirty="0" err="1">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flipcharts</a:t>
            </a: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 2 vragen te beantwoorden:</a:t>
            </a:r>
          </a:p>
          <a:p>
            <a:pPr lvl="0"/>
            <a:endPar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Wat zijn onze vragen rondom het proces op weg naar een missionaire parochie?</a:t>
            </a:r>
          </a:p>
          <a:p>
            <a:pPr marL="514350" lvl="0" indent="-514350">
              <a:buFont typeface="+mj-lt"/>
              <a:buAutoNum type="arabicPeriod"/>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Wat zijn onze behoeftes aan hulp en support in de komende 12 maanden?</a:t>
            </a: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lvl="0"/>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r>
              <a:rPr lang="nl-NL" sz="2800" b="1" kern="100" dirty="0">
                <a:effectLst/>
                <a:latin typeface="Verdana" panose="020B0604030504040204" pitchFamily="34" charset="0"/>
                <a:ea typeface="Verdana" panose="020B0604030504040204" pitchFamily="34" charset="0"/>
                <a:cs typeface="Times New Roman" panose="02020603050405020304" pitchFamily="18" charset="0"/>
              </a:rPr>
              <a:t> </a:t>
            </a:r>
            <a:endParaRPr lang="nl-NL" sz="2800" kern="100" dirty="0">
              <a:effectLst/>
              <a:latin typeface="Verdana" panose="020B0604030504040204" pitchFamily="34" charset="0"/>
              <a:ea typeface="Verdana" panose="020B0604030504040204" pitchFamily="34" charset="0"/>
              <a:cs typeface="Times New Roman" panose="02020603050405020304" pitchFamily="18" charset="0"/>
            </a:endParaRPr>
          </a:p>
          <a:p>
            <a:br>
              <a:rPr lang="nl-NL" sz="28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rPr>
            </a:br>
            <a:endParaRPr lang="nl-NL" sz="28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Vandaag – Hier en nu</a:t>
            </a:r>
            <a:endParaRPr sz="2800" dirty="0">
              <a:solidFill>
                <a:schemeClr val="bg1"/>
              </a:solidFill>
            </a:endParaRPr>
          </a:p>
        </p:txBody>
      </p:sp>
    </p:spTree>
    <p:extLst>
      <p:ext uri="{BB962C8B-B14F-4D97-AF65-F5344CB8AC3E}">
        <p14:creationId xmlns:p14="http://schemas.microsoft.com/office/powerpoint/2010/main" val="3266850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persoon, rondtrekken, kofferbak&#10;&#10;Automatisch gegenereerde beschrijving">
            <a:extLst>
              <a:ext uri="{FF2B5EF4-FFF2-40B4-BE49-F238E27FC236}">
                <a16:creationId xmlns:a16="http://schemas.microsoft.com/office/drawing/2014/main" id="{F102D3A6-E622-FC27-AD33-D62C8AC99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568" y="226336"/>
            <a:ext cx="4542312" cy="6858000"/>
          </a:xfrm>
          <a:prstGeom prst="rect">
            <a:avLst/>
          </a:prstGeom>
        </p:spPr>
      </p:pic>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210312" y="1034506"/>
            <a:ext cx="5583951" cy="5693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buFont typeface="+mj-lt"/>
              <a:buAutoNum type="arabicPeriod"/>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Samen in gebed</a:t>
            </a:r>
          </a:p>
          <a:p>
            <a:pPr lvl="0"/>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startAt="2"/>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Samen dromen en een visie bouwen</a:t>
            </a:r>
          </a:p>
          <a:p>
            <a:pPr lvl="0"/>
            <a:endPar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startAt="3"/>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Een gezond en vrolijk leiderschapsteam</a:t>
            </a:r>
          </a:p>
          <a:p>
            <a:pPr marL="514350" lvl="0" indent="-514350">
              <a:buFont typeface="+mj-lt"/>
              <a:buAutoNum type="arabicPeriod" startAt="3"/>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startAt="3"/>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Samen dienen in 7 unieke diensten</a:t>
            </a:r>
          </a:p>
          <a:p>
            <a:pPr marL="514350" lvl="0" indent="-514350">
              <a:buFont typeface="+mj-lt"/>
              <a:buAutoNum type="arabicPeriod" startAt="3"/>
            </a:pPr>
            <a:endPar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mj-lt"/>
              <a:buAutoNum type="arabicPeriod" startAt="3"/>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Een levende en uitnodigende structuur</a:t>
            </a: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Op weg naar een missionaire parochie</a:t>
            </a:r>
            <a:endParaRPr sz="2800" dirty="0">
              <a:solidFill>
                <a:schemeClr val="bg1"/>
              </a:solidFill>
            </a:endParaRPr>
          </a:p>
        </p:txBody>
      </p:sp>
    </p:spTree>
    <p:extLst>
      <p:ext uri="{BB962C8B-B14F-4D97-AF65-F5344CB8AC3E}">
        <p14:creationId xmlns:p14="http://schemas.microsoft.com/office/powerpoint/2010/main" val="37868771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39000" b="-39000"/>
          </a:stretch>
        </a:blipFill>
        <a:effectLst/>
      </p:bgPr>
    </p:bg>
    <p:spTree>
      <p:nvGrpSpPr>
        <p:cNvPr id="1" name=""/>
        <p:cNvGrpSpPr/>
        <p:nvPr/>
      </p:nvGrpSpPr>
      <p:grpSpPr>
        <a:xfrm>
          <a:off x="0" y="0"/>
          <a:ext cx="0" cy="0"/>
          <a:chOff x="0" y="0"/>
          <a:chExt cx="0" cy="0"/>
        </a:xfrm>
      </p:grpSpPr>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119779" y="1164137"/>
            <a:ext cx="7077728" cy="5693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buFont typeface="Arial" panose="020B0604020202020204" pitchFamily="34" charset="0"/>
              <a:buChar char="•"/>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Zonder de hulp van de Heilige Geest gaan we geen vernieuwing beleven</a:t>
            </a:r>
          </a:p>
          <a:p>
            <a:pPr marL="514350" lvl="0" indent="-514350">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Samen bidden inspireert ons om creatief te worden als gemeenschap</a:t>
            </a:r>
          </a:p>
          <a:p>
            <a:pPr marL="514350" lvl="0" indent="-514350">
              <a:buFont typeface="Arial" panose="020B0604020202020204" pitchFamily="34" charset="0"/>
              <a:buChar char="•"/>
            </a:pPr>
            <a:endPar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Samen bidden opent onze ogen en harten van de mensen om ons heen: zonder liefde voor hen, hebben we geen mandaat hen te dienen</a:t>
            </a:r>
          </a:p>
          <a:p>
            <a:pPr marL="514350" lvl="0" indent="-514350">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Samen in gebed</a:t>
            </a:r>
            <a:endParaRPr sz="2800" dirty="0">
              <a:solidFill>
                <a:schemeClr val="bg1"/>
              </a:solidFill>
            </a:endParaRPr>
          </a:p>
        </p:txBody>
      </p:sp>
    </p:spTree>
    <p:extLst>
      <p:ext uri="{BB962C8B-B14F-4D97-AF65-F5344CB8AC3E}">
        <p14:creationId xmlns:p14="http://schemas.microsoft.com/office/powerpoint/2010/main" val="11898512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6000" r="-6000"/>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70E1A0A-7B2A-EB7C-85FC-54F687BBEB15}"/>
              </a:ext>
            </a:extLst>
          </p:cNvPr>
          <p:cNvSpPr txBox="1"/>
          <p:nvPr/>
        </p:nvSpPr>
        <p:spPr>
          <a:xfrm>
            <a:off x="435004" y="1028468"/>
            <a:ext cx="8292537" cy="224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lgn="ctr"/>
            <a:r>
              <a:rPr lang="nl-NL" sz="2800" b="1" i="1"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“Laten je dromen vervuld zijn van hoop, en niet gedreven worden door angst”</a:t>
            </a:r>
          </a:p>
          <a:p>
            <a:pPr lvl="0" algn="ctr"/>
            <a:r>
              <a:rPr lang="nl-NL" sz="2800" b="1" i="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 Nelson Mandela</a:t>
            </a:r>
            <a:endParaRPr lang="nl-NL" sz="2800" b="1" i="1"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lgn="ctr">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lgn="ctr">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grpSp>
        <p:nvGrpSpPr>
          <p:cNvPr id="8" name="Groep 7">
            <a:extLst>
              <a:ext uri="{FF2B5EF4-FFF2-40B4-BE49-F238E27FC236}">
                <a16:creationId xmlns:a16="http://schemas.microsoft.com/office/drawing/2014/main" id="{00CCE60A-9039-1642-B0F0-364310410BFA}"/>
              </a:ext>
            </a:extLst>
          </p:cNvPr>
          <p:cNvGrpSpPr/>
          <p:nvPr/>
        </p:nvGrpSpPr>
        <p:grpSpPr>
          <a:xfrm>
            <a:off x="6907940" y="6352998"/>
            <a:ext cx="1411959" cy="504094"/>
            <a:chOff x="6876256" y="6335908"/>
            <a:chExt cx="1411959" cy="504094"/>
          </a:xfrm>
        </p:grpSpPr>
        <p:sp>
          <p:nvSpPr>
            <p:cNvPr id="9" name="Rechthoek 8">
              <a:extLst>
                <a:ext uri="{FF2B5EF4-FFF2-40B4-BE49-F238E27FC236}">
                  <a16:creationId xmlns:a16="http://schemas.microsoft.com/office/drawing/2014/main" id="{0CB63850-F980-8841-8CC6-BD2F8AD7E6E2}"/>
                </a:ext>
              </a:extLst>
            </p:cNvPr>
            <p:cNvSpPr/>
            <p:nvPr/>
          </p:nvSpPr>
          <p:spPr>
            <a:xfrm>
              <a:off x="6876256" y="6335908"/>
              <a:ext cx="1411959" cy="504094"/>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pic>
          <p:nvPicPr>
            <p:cNvPr id="10" name="Afbeelding 9" descr="Afbeelding 8">
              <a:extLst>
                <a:ext uri="{FF2B5EF4-FFF2-40B4-BE49-F238E27FC236}">
                  <a16:creationId xmlns:a16="http://schemas.microsoft.com/office/drawing/2014/main" id="{02D38966-6983-724C-82CE-F42398008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015" y="6377793"/>
              <a:ext cx="1002440" cy="333485"/>
            </a:xfrm>
            <a:prstGeom prst="rect">
              <a:avLst/>
            </a:prstGeom>
            <a:ln w="12700">
              <a:miter lim="400000"/>
            </a:ln>
          </p:spPr>
        </p:pic>
      </p:gr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127321" y="2464677"/>
            <a:ext cx="8498683" cy="3539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buFont typeface="Arial" panose="020B0604020202020204" pitchFamily="34" charset="0"/>
              <a:buChar char="•"/>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We gaan samen op zoek naar de dromen voor onze parochie, want God zelf heeft hoop en visie voor jou en mij: en voor alle mensen om ons heen</a:t>
            </a:r>
          </a:p>
          <a:p>
            <a:pPr marL="514350" lvl="0" indent="-514350">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Die droom gaan we dan wel vertalen naar een motiverend en haalbaar plan voor de komende 3 jaren</a:t>
            </a: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Samen dromen en een visie bouwen</a:t>
            </a:r>
            <a:endParaRPr sz="2800" dirty="0">
              <a:solidFill>
                <a:schemeClr val="bg1"/>
              </a:solidFill>
            </a:endParaRPr>
          </a:p>
        </p:txBody>
      </p:sp>
    </p:spTree>
    <p:extLst>
      <p:ext uri="{BB962C8B-B14F-4D97-AF65-F5344CB8AC3E}">
        <p14:creationId xmlns:p14="http://schemas.microsoft.com/office/powerpoint/2010/main" val="29894552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l="-6000" r="-6000"/>
          </a:stretch>
        </a:blipFill>
        <a:effectLst/>
      </p:bgPr>
    </p:bg>
    <p:spTree>
      <p:nvGrpSpPr>
        <p:cNvPr id="1" name=""/>
        <p:cNvGrpSpPr/>
        <p:nvPr/>
      </p:nvGrpSpPr>
      <p:grpSpPr>
        <a:xfrm>
          <a:off x="0" y="0"/>
          <a:ext cx="0" cy="0"/>
          <a:chOff x="0" y="0"/>
          <a:chExt cx="0" cy="0"/>
        </a:xfrm>
      </p:grpSpPr>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grpSp>
        <p:nvGrpSpPr>
          <p:cNvPr id="8" name="Groep 7">
            <a:extLst>
              <a:ext uri="{FF2B5EF4-FFF2-40B4-BE49-F238E27FC236}">
                <a16:creationId xmlns:a16="http://schemas.microsoft.com/office/drawing/2014/main" id="{00CCE60A-9039-1642-B0F0-364310410BFA}"/>
              </a:ext>
            </a:extLst>
          </p:cNvPr>
          <p:cNvGrpSpPr/>
          <p:nvPr/>
        </p:nvGrpSpPr>
        <p:grpSpPr>
          <a:xfrm>
            <a:off x="6907940" y="6352998"/>
            <a:ext cx="1411959" cy="504094"/>
            <a:chOff x="6876256" y="6335908"/>
            <a:chExt cx="1411959" cy="504094"/>
          </a:xfrm>
        </p:grpSpPr>
        <p:sp>
          <p:nvSpPr>
            <p:cNvPr id="9" name="Rechthoek 8">
              <a:extLst>
                <a:ext uri="{FF2B5EF4-FFF2-40B4-BE49-F238E27FC236}">
                  <a16:creationId xmlns:a16="http://schemas.microsoft.com/office/drawing/2014/main" id="{0CB63850-F980-8841-8CC6-BD2F8AD7E6E2}"/>
                </a:ext>
              </a:extLst>
            </p:cNvPr>
            <p:cNvSpPr/>
            <p:nvPr/>
          </p:nvSpPr>
          <p:spPr>
            <a:xfrm>
              <a:off x="6876256" y="6335908"/>
              <a:ext cx="1411959" cy="504094"/>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pic>
          <p:nvPicPr>
            <p:cNvPr id="10" name="Afbeelding 9" descr="Afbeelding 8">
              <a:extLst>
                <a:ext uri="{FF2B5EF4-FFF2-40B4-BE49-F238E27FC236}">
                  <a16:creationId xmlns:a16="http://schemas.microsoft.com/office/drawing/2014/main" id="{02D38966-6983-724C-82CE-F42398008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015" y="6377793"/>
              <a:ext cx="1002440" cy="333485"/>
            </a:xfrm>
            <a:prstGeom prst="rect">
              <a:avLst/>
            </a:prstGeom>
            <a:ln w="12700">
              <a:miter lim="400000"/>
            </a:ln>
          </p:spPr>
        </p:pic>
      </p:gr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210312" y="1131908"/>
            <a:ext cx="8498683" cy="5262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buFont typeface="Arial" panose="020B0604020202020204" pitchFamily="34" charset="0"/>
              <a:buChar char="•"/>
            </a:pPr>
            <a:r>
              <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rPr>
              <a:t>Om de parochie te begeleiden </a:t>
            </a: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naar een missionaire parochie hebben we een team van 5-7 vrouwen en mannen nodig, die met een gemeenschappelijke passie aan de slag gaan. </a:t>
            </a:r>
          </a:p>
          <a:p>
            <a:pPr marL="514350" lvl="0" indent="-514350">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De pastoor, een pastorale medewerker en eventuele kern-vrijwilligers vormen dit team</a:t>
            </a:r>
          </a:p>
          <a:p>
            <a:pPr marL="514350" lvl="0" indent="-514350">
              <a:buFont typeface="Arial" panose="020B0604020202020204" pitchFamily="34" charset="0"/>
              <a:buChar char="•"/>
            </a:pP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a:p>
            <a:pPr marL="514350" lvl="0" indent="-514350">
              <a:buFont typeface="Arial" panose="020B0604020202020204" pitchFamily="34" charset="0"/>
              <a:buChar char="•"/>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Dit team wordt begeleid in de komende drie jaren na de gezamenlijke start</a:t>
            </a: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Een gezond en vrolijk leiderschapsteam</a:t>
            </a:r>
            <a:endParaRPr sz="2800" dirty="0">
              <a:solidFill>
                <a:schemeClr val="bg1"/>
              </a:solidFill>
            </a:endParaRPr>
          </a:p>
        </p:txBody>
      </p:sp>
    </p:spTree>
    <p:extLst>
      <p:ext uri="{BB962C8B-B14F-4D97-AF65-F5344CB8AC3E}">
        <p14:creationId xmlns:p14="http://schemas.microsoft.com/office/powerpoint/2010/main" val="37818247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4985292-6B4B-6581-2708-F22D6EB060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51618" y="-419791"/>
            <a:ext cx="4931256" cy="7397662"/>
          </a:xfrm>
          <a:prstGeom prst="rect">
            <a:avLst/>
          </a:prstGeom>
        </p:spPr>
      </p:pic>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435005" y="1120678"/>
            <a:ext cx="8498683" cy="4616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14350" lvl="0" indent="-514350">
              <a:lnSpc>
                <a:spcPct val="150000"/>
              </a:lnSpc>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Gebed</a:t>
            </a:r>
          </a:p>
          <a:p>
            <a:pPr marL="514350" lvl="0" indent="-514350">
              <a:lnSpc>
                <a:spcPct val="150000"/>
              </a:lnSpc>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Gastvrijheid</a:t>
            </a:r>
          </a:p>
          <a:p>
            <a:pPr marL="514350" lvl="0" indent="-514350">
              <a:lnSpc>
                <a:spcPct val="150000"/>
              </a:lnSpc>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Preken</a:t>
            </a:r>
          </a:p>
          <a:p>
            <a:pPr marL="514350" lvl="0" indent="-514350">
              <a:lnSpc>
                <a:spcPct val="150000"/>
              </a:lnSpc>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Muziek</a:t>
            </a:r>
          </a:p>
          <a:p>
            <a:pPr marL="514350" lvl="0" indent="-514350">
              <a:lnSpc>
                <a:spcPct val="150000"/>
              </a:lnSpc>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Evangelisatie</a:t>
            </a:r>
          </a:p>
          <a:p>
            <a:pPr marL="514350" lvl="0" indent="-514350">
              <a:lnSpc>
                <a:spcPct val="150000"/>
              </a:lnSpc>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Diaconie</a:t>
            </a:r>
          </a:p>
          <a:p>
            <a:pPr marL="514350" lvl="0" indent="-514350">
              <a:lnSpc>
                <a:spcPct val="150000"/>
              </a:lnSpc>
              <a:buFont typeface="+mj-lt"/>
              <a:buAutoNum type="arabicPeriod"/>
            </a:pPr>
            <a:r>
              <a:rPr lang="nl-NL" sz="2800"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Leiderschap</a:t>
            </a:r>
            <a:endParaRPr lang="nl-NL" sz="2800" kern="100" dirty="0">
              <a:solidFill>
                <a:srgbClr val="022256"/>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Samen dienen in 7 unieke diensten</a:t>
            </a:r>
            <a:endParaRPr sz="2800" dirty="0">
              <a:solidFill>
                <a:schemeClr val="bg1"/>
              </a:solidFill>
            </a:endParaRPr>
          </a:p>
        </p:txBody>
      </p:sp>
    </p:spTree>
    <p:extLst>
      <p:ext uri="{BB962C8B-B14F-4D97-AF65-F5344CB8AC3E}">
        <p14:creationId xmlns:p14="http://schemas.microsoft.com/office/powerpoint/2010/main" val="3924446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50000" b="-50000"/>
          </a:stretch>
        </a:blipFill>
        <a:effectLst/>
      </p:bgPr>
    </p:bg>
    <p:spTree>
      <p:nvGrpSpPr>
        <p:cNvPr id="1" name=""/>
        <p:cNvGrpSpPr/>
        <p:nvPr/>
      </p:nvGrpSpPr>
      <p:grpSpPr>
        <a:xfrm>
          <a:off x="0" y="0"/>
          <a:ext cx="0" cy="0"/>
          <a:chOff x="0" y="0"/>
          <a:chExt cx="0" cy="0"/>
        </a:xfrm>
      </p:grpSpPr>
      <p:sp>
        <p:nvSpPr>
          <p:cNvPr id="4" name="Rechthoek 6">
            <a:extLst>
              <a:ext uri="{FF2B5EF4-FFF2-40B4-BE49-F238E27FC236}">
                <a16:creationId xmlns:a16="http://schemas.microsoft.com/office/drawing/2014/main" id="{8C74D9CC-E6F0-6B45-89B6-821C9419B17B}"/>
              </a:ext>
            </a:extLst>
          </p:cNvPr>
          <p:cNvSpPr/>
          <p:nvPr/>
        </p:nvSpPr>
        <p:spPr>
          <a:xfrm>
            <a:off x="-189910" y="1"/>
            <a:ext cx="9487820" cy="914390"/>
          </a:xfrm>
          <a:prstGeom prst="rect">
            <a:avLst/>
          </a:prstGeom>
          <a:solidFill>
            <a:srgbClr val="022256"/>
          </a:solidFill>
          <a:ln w="12700">
            <a:miter lim="400000"/>
          </a:ln>
        </p:spPr>
        <p:txBody>
          <a:bodyPr lIns="45718" tIns="45718" rIns="45718" bIns="45718" anchor="ctr"/>
          <a:lstStyle/>
          <a:p>
            <a:pPr algn="ctr">
              <a:defRPr sz="1200">
                <a:solidFill>
                  <a:srgbClr val="022765"/>
                </a:solidFill>
                <a:latin typeface="Arial"/>
                <a:ea typeface="Arial"/>
                <a:cs typeface="Arial"/>
                <a:sym typeface="Arial"/>
              </a:defRPr>
            </a:pPr>
            <a:endParaRPr/>
          </a:p>
        </p:txBody>
      </p:sp>
      <p:sp>
        <p:nvSpPr>
          <p:cNvPr id="15" name="Tijdelijke aanduiding voor inhoud 2">
            <a:extLst>
              <a:ext uri="{FF2B5EF4-FFF2-40B4-BE49-F238E27FC236}">
                <a16:creationId xmlns:a16="http://schemas.microsoft.com/office/drawing/2014/main" id="{64F59145-1187-DB49-9F77-2766EF6FF0AF}"/>
              </a:ext>
            </a:extLst>
          </p:cNvPr>
          <p:cNvSpPr txBox="1">
            <a:spLocks/>
          </p:cNvSpPr>
          <p:nvPr/>
        </p:nvSpPr>
        <p:spPr>
          <a:xfrm>
            <a:off x="210312" y="1779088"/>
            <a:ext cx="3822192" cy="1371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170447" marR="0" indent="-170447" algn="l" defTabSz="886966" rtl="0" latinLnBrk="0">
              <a:lnSpc>
                <a:spcPct val="100000"/>
              </a:lnSpc>
              <a:spcBef>
                <a:spcPts val="400"/>
              </a:spcBef>
              <a:spcAft>
                <a:spcPts val="0"/>
              </a:spcAft>
              <a:buClrTx/>
              <a:buSzPct val="100000"/>
              <a:buFontTx/>
              <a:buChar char="•"/>
              <a:tabLst/>
              <a:defRPr sz="1700" b="1" i="0" u="none" strike="noStrike" cap="none" spc="0" baseline="0">
                <a:ln>
                  <a:noFill/>
                </a:ln>
                <a:solidFill>
                  <a:srgbClr val="022256"/>
                </a:solidFill>
                <a:uFillTx/>
                <a:latin typeface="Verdana"/>
                <a:ea typeface="Verdana"/>
                <a:cs typeface="Verdana"/>
                <a:sym typeface="Verdana"/>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hangingPunct="1">
              <a:lnSpc>
                <a:spcPct val="200000"/>
              </a:lnSpc>
              <a:buNone/>
            </a:pPr>
            <a:endParaRPr lang="en-US" sz="1600" b="0" dirty="0">
              <a:solidFill>
                <a:srgbClr val="002060"/>
              </a:solidFill>
            </a:endParaRPr>
          </a:p>
        </p:txBody>
      </p:sp>
      <p:sp>
        <p:nvSpPr>
          <p:cNvPr id="6" name="Tekstvak 5">
            <a:extLst>
              <a:ext uri="{FF2B5EF4-FFF2-40B4-BE49-F238E27FC236}">
                <a16:creationId xmlns:a16="http://schemas.microsoft.com/office/drawing/2014/main" id="{1924AAE2-451E-4CDF-93E7-A50EE3615B10}"/>
              </a:ext>
            </a:extLst>
          </p:cNvPr>
          <p:cNvSpPr txBox="1"/>
          <p:nvPr/>
        </p:nvSpPr>
        <p:spPr>
          <a:xfrm>
            <a:off x="322658" y="1241712"/>
            <a:ext cx="8498683"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lvl="0" indent="-457200">
              <a:buFont typeface="Wingdings" panose="05000000000000000000" pitchFamily="2" charset="2"/>
              <a:buChar char="Ø"/>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Inspiratie gemeenschap</a:t>
            </a:r>
          </a:p>
          <a:p>
            <a:pPr marL="457200" lvl="2" indent="-457200">
              <a:buFont typeface="Arial" panose="020B0604020202020204" pitchFamily="34" charset="0"/>
              <a:buChar char="•"/>
            </a:pP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Mysterium</a:t>
            </a:r>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457200" lvl="2" indent="-457200">
              <a:buFont typeface="Arial" panose="020B0604020202020204" pitchFamily="34" charset="0"/>
              <a:buChar char="•"/>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Jezus aanbidden</a:t>
            </a:r>
          </a:p>
        </p:txBody>
      </p:sp>
      <p:sp>
        <p:nvSpPr>
          <p:cNvPr id="12" name="Titel 1">
            <a:extLst>
              <a:ext uri="{FF2B5EF4-FFF2-40B4-BE49-F238E27FC236}">
                <a16:creationId xmlns:a16="http://schemas.microsoft.com/office/drawing/2014/main" id="{E9A0B961-5398-4CF4-B27E-37A081C2F650}"/>
              </a:ext>
            </a:extLst>
          </p:cNvPr>
          <p:cNvSpPr txBox="1">
            <a:spLocks noGrp="1"/>
          </p:cNvSpPr>
          <p:nvPr>
            <p:ph type="title"/>
          </p:nvPr>
        </p:nvSpPr>
        <p:spPr>
          <a:xfrm>
            <a:off x="0" y="1"/>
            <a:ext cx="9144000" cy="914390"/>
          </a:xfrm>
          <a:prstGeom prst="rect">
            <a:avLst/>
          </a:prstGeom>
        </p:spPr>
        <p:txBody>
          <a:bodyPr>
            <a:normAutofit/>
          </a:bodyPr>
          <a:lstStyle/>
          <a:p>
            <a:pPr defTabSz="566927">
              <a:defRPr sz="2400" b="1">
                <a:solidFill>
                  <a:srgbClr val="FFFFFF"/>
                </a:solidFill>
                <a:latin typeface="Verdana"/>
                <a:ea typeface="Verdana"/>
                <a:cs typeface="Verdana"/>
                <a:sym typeface="Verdana"/>
              </a:defRPr>
            </a:pPr>
            <a:r>
              <a:rPr lang="nl-NL" sz="2800" dirty="0">
                <a:solidFill>
                  <a:schemeClr val="bg1"/>
                </a:solidFill>
              </a:rPr>
              <a:t>Een levende en uitnodigende structuur</a:t>
            </a:r>
            <a:endParaRPr sz="2800" dirty="0">
              <a:solidFill>
                <a:schemeClr val="bg1"/>
              </a:solidFill>
            </a:endParaRPr>
          </a:p>
        </p:txBody>
      </p:sp>
      <p:sp>
        <p:nvSpPr>
          <p:cNvPr id="2" name="Tekstvak 1">
            <a:extLst>
              <a:ext uri="{FF2B5EF4-FFF2-40B4-BE49-F238E27FC236}">
                <a16:creationId xmlns:a16="http://schemas.microsoft.com/office/drawing/2014/main" id="{ABC9A1D3-739F-99D3-F18A-5820BA79613A}"/>
              </a:ext>
            </a:extLst>
          </p:cNvPr>
          <p:cNvSpPr txBox="1"/>
          <p:nvPr/>
        </p:nvSpPr>
        <p:spPr>
          <a:xfrm>
            <a:off x="210312" y="2736505"/>
            <a:ext cx="8498683"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lvl="0" indent="-457200">
              <a:buFont typeface="Wingdings" panose="05000000000000000000" pitchFamily="2" charset="2"/>
              <a:buChar char="Ø"/>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Relatie gemeenschap</a:t>
            </a:r>
          </a:p>
          <a:p>
            <a:pPr marL="457200" lvl="2" indent="-457200">
              <a:buFont typeface="Arial" panose="020B0604020202020204" pitchFamily="34" charset="0"/>
              <a:buChar char="•"/>
            </a:pPr>
            <a:r>
              <a:rPr lang="nl-NL" sz="2800" b="1" kern="100" dirty="0" err="1">
                <a:solidFill>
                  <a:srgbClr val="022256"/>
                </a:solidFill>
                <a:latin typeface="Verdana" panose="020B0604030504040204" pitchFamily="34" charset="0"/>
                <a:ea typeface="Verdana" panose="020B0604030504040204" pitchFamily="34" charset="0"/>
                <a:cs typeface="Times New Roman" panose="02020603050405020304" pitchFamily="18" charset="0"/>
              </a:rPr>
              <a:t>Communio</a:t>
            </a:r>
            <a:endPar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endParaRPr>
          </a:p>
          <a:p>
            <a:pPr marL="457200" lvl="2" indent="-457200">
              <a:buFont typeface="Arial" panose="020B0604020202020204" pitchFamily="34" charset="0"/>
              <a:buChar char="•"/>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Een warm en veilig thuis vormen</a:t>
            </a:r>
          </a:p>
        </p:txBody>
      </p:sp>
      <p:sp>
        <p:nvSpPr>
          <p:cNvPr id="3" name="Tekstvak 2">
            <a:extLst>
              <a:ext uri="{FF2B5EF4-FFF2-40B4-BE49-F238E27FC236}">
                <a16:creationId xmlns:a16="http://schemas.microsoft.com/office/drawing/2014/main" id="{0BCECEED-BD96-E925-17BA-DD24752163F6}"/>
              </a:ext>
            </a:extLst>
          </p:cNvPr>
          <p:cNvSpPr txBox="1"/>
          <p:nvPr/>
        </p:nvSpPr>
        <p:spPr>
          <a:xfrm>
            <a:off x="210311" y="4341102"/>
            <a:ext cx="8498683" cy="1384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457200" lvl="0" indent="-457200">
              <a:buFont typeface="Wingdings" panose="05000000000000000000" pitchFamily="2" charset="2"/>
              <a:buChar char="Ø"/>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Prestatie gemeenschap</a:t>
            </a:r>
          </a:p>
          <a:p>
            <a:pPr marL="457200" lvl="2" indent="-457200">
              <a:buFont typeface="Arial" panose="020B0604020202020204" pitchFamily="34" charset="0"/>
              <a:buChar char="•"/>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Mission</a:t>
            </a:r>
          </a:p>
          <a:p>
            <a:pPr marL="457200" lvl="2" indent="-457200">
              <a:buFont typeface="Arial" panose="020B0604020202020204" pitchFamily="34" charset="0"/>
              <a:buChar char="•"/>
            </a:pPr>
            <a:r>
              <a:rPr lang="nl-NL" sz="2800" b="1" kern="100" dirty="0">
                <a:solidFill>
                  <a:srgbClr val="022256"/>
                </a:solidFill>
                <a:latin typeface="Verdana" panose="020B0604030504040204" pitchFamily="34" charset="0"/>
                <a:ea typeface="Verdana" panose="020B0604030504040204" pitchFamily="34" charset="0"/>
                <a:cs typeface="Times New Roman" panose="02020603050405020304" pitchFamily="18" charset="0"/>
              </a:rPr>
              <a:t>Samen dienen en uitnodigen</a:t>
            </a:r>
          </a:p>
        </p:txBody>
      </p:sp>
    </p:spTree>
    <p:extLst>
      <p:ext uri="{BB962C8B-B14F-4D97-AF65-F5344CB8AC3E}">
        <p14:creationId xmlns:p14="http://schemas.microsoft.com/office/powerpoint/2010/main" val="34686166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theme/theme1.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642ED7833884418BB48D94492F2E28" ma:contentTypeVersion="14" ma:contentTypeDescription="Een nieuw document maken." ma:contentTypeScope="" ma:versionID="09e7cb413a274c87a5e280478d0329f8">
  <xsd:schema xmlns:xsd="http://www.w3.org/2001/XMLSchema" xmlns:xs="http://www.w3.org/2001/XMLSchema" xmlns:p="http://schemas.microsoft.com/office/2006/metadata/properties" xmlns:ns2="0cce996c-8eb6-4679-a4df-d2bd5dfdb02a" xmlns:ns3="5fd7540b-fbcf-49e1-82bd-11a509ee54bc" targetNamespace="http://schemas.microsoft.com/office/2006/metadata/properties" ma:root="true" ma:fieldsID="3dbe7725fa7076a233d695714333b651" ns2:_="" ns3:_="">
    <xsd:import namespace="0cce996c-8eb6-4679-a4df-d2bd5dfdb02a"/>
    <xsd:import namespace="5fd7540b-fbcf-49e1-82bd-11a509ee54bc"/>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ce996c-8eb6-4679-a4df-d2bd5dfdb02a"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12" nillable="true" ma:displayName="Taxonomy Catch All Column" ma:hidden="true" ma:list="{32e7b2cf-21d4-4c93-b404-6fe22688c292}" ma:internalName="TaxCatchAll" ma:showField="CatchAllData" ma:web="0cce996c-8eb6-4679-a4df-d2bd5dfdb0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fd7540b-fbcf-49e1-82bd-11a509ee54bc"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81d9464d-df8f-44ed-84a2-0e430464d666"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A0D75-C9AD-4E67-9158-06AC337A2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ce996c-8eb6-4679-a4df-d2bd5dfdb02a"/>
    <ds:schemaRef ds:uri="5fd7540b-fbcf-49e1-82bd-11a509ee54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FE3CFA-3165-4A93-A212-F041A300C6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1094</TotalTime>
  <Words>463</Words>
  <Application>Microsoft Macintosh PowerPoint</Application>
  <PresentationFormat>Diavoorstelling (4:3)</PresentationFormat>
  <Paragraphs>99</Paragraphs>
  <Slides>10</Slides>
  <Notes>10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Arial</vt:lpstr>
      <vt:lpstr>Calibri</vt:lpstr>
      <vt:lpstr>Helvetica</vt:lpstr>
      <vt:lpstr>Verdana</vt:lpstr>
      <vt:lpstr>Wingdings</vt:lpstr>
      <vt:lpstr>Kantoorthema</vt:lpstr>
      <vt:lpstr>Samen onderweg</vt:lpstr>
      <vt:lpstr>Samen onderweg</vt:lpstr>
      <vt:lpstr>Vandaag – Hier en nu</vt:lpstr>
      <vt:lpstr>Op weg naar een missionaire parochie</vt:lpstr>
      <vt:lpstr>Samen in gebed</vt:lpstr>
      <vt:lpstr>Samen dromen en een visie bouwen</vt:lpstr>
      <vt:lpstr>Een gezond en vrolijk leiderschapsteam</vt:lpstr>
      <vt:lpstr>Samen dienen in 7 unieke diensten</vt:lpstr>
      <vt:lpstr>Een levende en uitnodigende structuur</vt:lpstr>
      <vt:lpstr>Wat zijn onze eerste stappen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System Operator</dc:creator>
  <cp:lastModifiedBy>Paul Donders, xpand One NL</cp:lastModifiedBy>
  <cp:revision>68</cp:revision>
  <dcterms:modified xsi:type="dcterms:W3CDTF">2023-11-10T18:57:53Z</dcterms:modified>
</cp:coreProperties>
</file>